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56" r:id="rId2"/>
    <p:sldId id="293" r:id="rId3"/>
    <p:sldId id="315" r:id="rId4"/>
    <p:sldId id="299" r:id="rId5"/>
    <p:sldId id="298" r:id="rId6"/>
    <p:sldId id="307" r:id="rId7"/>
    <p:sldId id="301" r:id="rId8"/>
    <p:sldId id="303" r:id="rId9"/>
    <p:sldId id="306" r:id="rId10"/>
    <p:sldId id="305" r:id="rId11"/>
    <p:sldId id="308" r:id="rId12"/>
    <p:sldId id="300" r:id="rId13"/>
    <p:sldId id="309" r:id="rId14"/>
    <p:sldId id="310" r:id="rId15"/>
    <p:sldId id="294" r:id="rId16"/>
    <p:sldId id="288" r:id="rId17"/>
    <p:sldId id="312" r:id="rId18"/>
    <p:sldId id="314" r:id="rId19"/>
    <p:sldId id="311" r:id="rId20"/>
    <p:sldId id="297" r:id="rId21"/>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 userDrawn="1">
          <p15:clr>
            <a:srgbClr val="A4A3A4"/>
          </p15:clr>
        </p15:guide>
        <p15:guide id="3" pos="5472" userDrawn="1">
          <p15:clr>
            <a:srgbClr val="A4A3A4"/>
          </p15:clr>
        </p15:guide>
        <p15:guide id="4" orient="horz" pos="960" userDrawn="1">
          <p15:clr>
            <a:srgbClr val="A4A3A4"/>
          </p15:clr>
        </p15:guide>
        <p15:guide id="5" pos="2880" userDrawn="1">
          <p15:clr>
            <a:srgbClr val="A4A3A4"/>
          </p15:clr>
        </p15:guide>
        <p15:guide id="6" orient="horz" pos="172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0ACA4"/>
    <a:srgbClr val="DCCFA5"/>
    <a:srgbClr val="2A6D3A"/>
    <a:srgbClr val="FF0000"/>
    <a:srgbClr val="996600"/>
    <a:srgbClr val="7E8E83"/>
    <a:srgbClr val="0000FF"/>
    <a:srgbClr val="FFFF00"/>
    <a:srgbClr val="495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737" autoAdjust="0"/>
    <p:restoredTop sz="93616" autoAdjust="0"/>
  </p:normalViewPr>
  <p:slideViewPr>
    <p:cSldViewPr>
      <p:cViewPr varScale="1">
        <p:scale>
          <a:sx n="149" d="100"/>
          <a:sy n="149" d="100"/>
        </p:scale>
        <p:origin x="2400" y="184"/>
      </p:cViewPr>
      <p:guideLst>
        <p:guide orient="horz" pos="2160"/>
        <p:guide pos="288"/>
        <p:guide pos="5472"/>
        <p:guide orient="horz" pos="960"/>
        <p:guide pos="2880"/>
        <p:guide orient="horz" pos="17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3224703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1907316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897565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2389067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17</a:t>
            </a:fld>
            <a:endParaRPr lang="en-US" dirty="0"/>
          </a:p>
        </p:txBody>
      </p:sp>
    </p:spTree>
    <p:extLst>
      <p:ext uri="{BB962C8B-B14F-4D97-AF65-F5344CB8AC3E}">
        <p14:creationId xmlns:p14="http://schemas.microsoft.com/office/powerpoint/2010/main" val="1355785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18</a:t>
            </a:fld>
            <a:endParaRPr lang="en-US" dirty="0"/>
          </a:p>
        </p:txBody>
      </p:sp>
    </p:spTree>
    <p:extLst>
      <p:ext uri="{BB962C8B-B14F-4D97-AF65-F5344CB8AC3E}">
        <p14:creationId xmlns:p14="http://schemas.microsoft.com/office/powerpoint/2010/main" val="18760549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19</a:t>
            </a:fld>
            <a:endParaRPr lang="en-US" dirty="0"/>
          </a:p>
        </p:txBody>
      </p:sp>
    </p:spTree>
    <p:extLst>
      <p:ext uri="{BB962C8B-B14F-4D97-AF65-F5344CB8AC3E}">
        <p14:creationId xmlns:p14="http://schemas.microsoft.com/office/powerpoint/2010/main" val="1573286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20</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1237364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73979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1547787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20365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928241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FY21</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457200" y="1524000"/>
            <a:ext cx="8229600" cy="4785926"/>
          </a:xfrm>
          <a:prstGeom prst="rect">
            <a:avLst/>
          </a:prstGeom>
          <a:noFill/>
          <a:ln w="9525">
            <a:noFill/>
            <a:miter lim="800000"/>
            <a:headEnd/>
            <a:tailEnd/>
          </a:ln>
        </p:spPr>
        <p:txBody>
          <a:bodyPr wrap="square">
            <a:spAutoFit/>
          </a:bodyPr>
          <a:lstStyle/>
          <a:p>
            <a:pPr>
              <a:spcBef>
                <a:spcPct val="50000"/>
              </a:spcBef>
              <a:spcAft>
                <a:spcPts val="600"/>
              </a:spcAft>
            </a:pPr>
            <a:r>
              <a:rPr lang="en-US" sz="1600" b="1" dirty="0">
                <a:cs typeface="Arial" charset="0"/>
              </a:rPr>
              <a:t>PDT Lead: </a:t>
            </a:r>
            <a:r>
              <a:rPr lang="en-US" sz="1400" dirty="0">
                <a:cs typeface="Arial" charset="0"/>
              </a:rPr>
              <a:t>Todd Steissberg (ERDC)</a:t>
            </a:r>
          </a:p>
          <a:p>
            <a:pPr lvl="0">
              <a:spcAft>
                <a:spcPts val="600"/>
              </a:spcAft>
            </a:pPr>
            <a:r>
              <a:rPr lang="en-US" sz="1600" b="1" dirty="0">
                <a:cs typeface="Arial" charset="0"/>
              </a:rPr>
              <a:t>Product Development Team: </a:t>
            </a:r>
          </a:p>
          <a:p>
            <a:pPr marL="285750" lvl="0" indent="-285750">
              <a:spcAft>
                <a:spcPts val="600"/>
              </a:spcAft>
              <a:buFont typeface="Arial" panose="020B0604020202020204" pitchFamily="34" charset="0"/>
              <a:buChar char="•"/>
            </a:pPr>
            <a:r>
              <a:rPr lang="en-US" sz="1400" dirty="0"/>
              <a:t>Billy Johnson (ERDC)</a:t>
            </a:r>
          </a:p>
          <a:p>
            <a:pPr marL="285750" lvl="0" indent="-285750">
              <a:spcAft>
                <a:spcPts val="600"/>
              </a:spcAft>
              <a:buFont typeface="Arial" panose="020B0604020202020204" pitchFamily="34" charset="0"/>
              <a:buChar char="•"/>
            </a:pPr>
            <a:r>
              <a:rPr lang="en-US" sz="1400" dirty="0"/>
              <a:t>Zhonglong Zhang (PSU)</a:t>
            </a:r>
          </a:p>
          <a:p>
            <a:pPr marL="285750" lvl="0" indent="-285750">
              <a:spcAft>
                <a:spcPts val="600"/>
              </a:spcAft>
              <a:buFont typeface="Arial" panose="020B0604020202020204" pitchFamily="34" charset="0"/>
              <a:buChar char="•"/>
            </a:pPr>
            <a:r>
              <a:rPr lang="en-US" sz="1400" dirty="0"/>
              <a:t>Scott Wells (PSU)</a:t>
            </a:r>
          </a:p>
          <a:p>
            <a:pPr marL="285750" lvl="0" indent="-285750">
              <a:spcAft>
                <a:spcPts val="600"/>
              </a:spcAft>
              <a:buFont typeface="Arial" panose="020B0604020202020204" pitchFamily="34" charset="0"/>
              <a:buChar char="•"/>
            </a:pPr>
            <a:r>
              <a:rPr lang="en-US" sz="1400" dirty="0"/>
              <a:t>Chris Berger (PSU)</a:t>
            </a:r>
          </a:p>
          <a:p>
            <a:pPr marL="285750" lvl="0" indent="-285750">
              <a:spcAft>
                <a:spcPts val="600"/>
              </a:spcAft>
              <a:buFont typeface="Arial" panose="020B0604020202020204" pitchFamily="34" charset="0"/>
              <a:buChar char="•"/>
            </a:pPr>
            <a:r>
              <a:rPr lang="en-US" sz="1400" dirty="0"/>
              <a:t>John Kucharski (ERDC)</a:t>
            </a:r>
            <a:endParaRPr lang="en-US" sz="600" dirty="0"/>
          </a:p>
          <a:p>
            <a:pPr marL="285750" lvl="0" indent="-285750">
              <a:spcAft>
                <a:spcPts val="600"/>
              </a:spcAft>
              <a:buFont typeface="Arial" panose="020B0604020202020204" pitchFamily="34" charset="0"/>
              <a:buChar char="•"/>
            </a:pPr>
            <a:r>
              <a:rPr lang="en-US" sz="1400" dirty="0"/>
              <a:t>Kervi Ramos (ERDC)</a:t>
            </a:r>
          </a:p>
          <a:p>
            <a:pPr marL="285750" lvl="0" indent="-285750">
              <a:spcAft>
                <a:spcPts val="600"/>
              </a:spcAft>
              <a:buFont typeface="Arial" panose="020B0604020202020204" pitchFamily="34" charset="0"/>
              <a:buChar char="•"/>
            </a:pPr>
            <a:r>
              <a:rPr lang="en-US" sz="1400" dirty="0"/>
              <a:t>Barry Bunch (ERDC)</a:t>
            </a:r>
          </a:p>
          <a:p>
            <a:pPr lvl="0">
              <a:spcAft>
                <a:spcPts val="600"/>
              </a:spcAft>
            </a:pPr>
            <a:r>
              <a:rPr lang="en-US" sz="1600" b="1" dirty="0">
                <a:cs typeface="Arial" charset="0"/>
              </a:rPr>
              <a:t>Corps District Collaboration:</a:t>
            </a:r>
          </a:p>
          <a:p>
            <a:pPr marL="342900" indent="-342900">
              <a:spcAft>
                <a:spcPts val="600"/>
              </a:spcAft>
              <a:buFont typeface="Arial" panose="020B0604020202020204" pitchFamily="34" charset="0"/>
              <a:buChar char="•"/>
            </a:pPr>
            <a:r>
              <a:rPr lang="en-US" sz="1400" dirty="0"/>
              <a:t>Brian Zettle (Mobile District, CoP Lead)</a:t>
            </a:r>
          </a:p>
          <a:p>
            <a:pPr marL="342900" indent="-342900">
              <a:spcAft>
                <a:spcPts val="600"/>
              </a:spcAft>
              <a:buFont typeface="Arial" panose="020B0604020202020204" pitchFamily="34" charset="0"/>
              <a:buChar char="•"/>
            </a:pPr>
            <a:r>
              <a:rPr lang="en-US" sz="1400" dirty="0"/>
              <a:t>Kathryn Tackley (Portland District)</a:t>
            </a:r>
          </a:p>
          <a:p>
            <a:pPr marL="342900" indent="-342900">
              <a:spcAft>
                <a:spcPts val="600"/>
              </a:spcAft>
              <a:buFont typeface="Arial" panose="020B0604020202020204" pitchFamily="34" charset="0"/>
              <a:buChar char="•"/>
            </a:pPr>
            <a:r>
              <a:rPr lang="en-US" sz="1400" dirty="0"/>
              <a:t>Dan Turner (Northwest Division)</a:t>
            </a:r>
          </a:p>
          <a:p>
            <a:pPr marL="342900" indent="-342900">
              <a:spcAft>
                <a:spcPts val="600"/>
              </a:spcAft>
              <a:buFont typeface="Arial" panose="020B0604020202020204" pitchFamily="34" charset="0"/>
              <a:buChar char="•"/>
            </a:pPr>
            <a:r>
              <a:rPr lang="en-US" sz="1400" dirty="0"/>
              <a:t>J. J. Baum (Sacramento District)</a:t>
            </a:r>
          </a:p>
          <a:p>
            <a:pPr marL="342900" indent="-342900">
              <a:spcAft>
                <a:spcPts val="600"/>
              </a:spcAft>
              <a:buFont typeface="Arial" panose="020B0604020202020204" pitchFamily="34" charset="0"/>
              <a:buChar char="•"/>
            </a:pPr>
            <a:r>
              <a:rPr lang="en-US" sz="1400" dirty="0"/>
              <a:t>Laurel Hamilton (Omaha District)</a:t>
            </a:r>
          </a:p>
          <a:p>
            <a:pPr marL="342900" indent="-342900">
              <a:spcAft>
                <a:spcPts val="600"/>
              </a:spcAft>
              <a:buFont typeface="Arial" panose="020B0604020202020204" pitchFamily="34" charset="0"/>
              <a:buChar char="•"/>
            </a:pPr>
            <a:r>
              <a:rPr lang="en-US" sz="1400" dirty="0"/>
              <a:t>Jim Noren (St. Paul District)</a:t>
            </a:r>
          </a:p>
        </p:txBody>
      </p:sp>
      <p:sp>
        <p:nvSpPr>
          <p:cNvPr id="140318" name="Text Box 30"/>
          <p:cNvSpPr txBox="1">
            <a:spLocks noChangeArrowheads="1"/>
          </p:cNvSpPr>
          <p:nvPr/>
        </p:nvSpPr>
        <p:spPr bwMode="auto">
          <a:xfrm>
            <a:off x="1752600" y="228600"/>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a:t>
            </a:r>
            <a:r>
              <a:rPr lang="en-US" sz="2400" b="1" dirty="0"/>
              <a:t> </a:t>
            </a:r>
            <a:endParaRPr lang="en-US" sz="2400" b="1" dirty="0">
              <a:effectLst>
                <a:outerShdw blurRad="38100" dist="38100" dir="2700000" algn="tl">
                  <a:srgbClr val="C0C0C0"/>
                </a:outerShdw>
              </a:effectLst>
              <a:latin typeface="Arial" pitchFamily="34" charset="0"/>
              <a:cs typeface="Arial" pitchFamily="34" charset="0"/>
            </a:endParaRPr>
          </a:p>
        </p:txBody>
      </p:sp>
      <p:pic>
        <p:nvPicPr>
          <p:cNvPr id="4" name="Picture 3">
            <a:extLst>
              <a:ext uri="{FF2B5EF4-FFF2-40B4-BE49-F238E27FC236}">
                <a16:creationId xmlns:a16="http://schemas.microsoft.com/office/drawing/2014/main" id="{106608D3-8D47-AF41-8E7A-EEA5C58930B0}"/>
              </a:ext>
            </a:extLst>
          </p:cNvPr>
          <p:cNvPicPr>
            <a:picLocks noChangeAspect="1"/>
          </p:cNvPicPr>
          <p:nvPr/>
        </p:nvPicPr>
        <p:blipFill>
          <a:blip r:embed="rId3"/>
          <a:stretch>
            <a:fillRect/>
          </a:stretch>
        </p:blipFill>
        <p:spPr>
          <a:xfrm>
            <a:off x="4267200" y="1600200"/>
            <a:ext cx="4419600" cy="42783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62742" y="1981200"/>
            <a:ext cx="8224058" cy="4191917"/>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6136"/>
            <a:ext cx="8534400" cy="707886"/>
          </a:xfrm>
          <a:prstGeom prst="rect">
            <a:avLst/>
          </a:prstGeom>
          <a:noFill/>
        </p:spPr>
        <p:txBody>
          <a:bodyPr wrap="square" rtlCol="0">
            <a:spAutoFit/>
          </a:bodyPr>
          <a:lstStyle/>
          <a:p>
            <a:r>
              <a:rPr lang="en-US" b="1" dirty="0"/>
              <a:t>Task 5: Upgrade Hydrodynamic &amp; Water Quality Computation Engine</a:t>
            </a:r>
          </a:p>
          <a:p>
            <a:endParaRPr lang="en-US" b="1" dirty="0"/>
          </a:p>
        </p:txBody>
      </p:sp>
    </p:spTree>
    <p:extLst>
      <p:ext uri="{BB962C8B-B14F-4D97-AF65-F5344CB8AC3E}">
        <p14:creationId xmlns:p14="http://schemas.microsoft.com/office/powerpoint/2010/main" val="3587020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CE-QUAL-W2 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CE-QUAL-W2 and document in a technical note</a:t>
            </a:r>
          </a:p>
          <a:p>
            <a:pPr lvl="1"/>
            <a:r>
              <a:rPr lang="en-US" dirty="0">
                <a:latin typeface="Arial" panose="020B0604020202020204" pitchFamily="34" charset="0"/>
                <a:cs typeface="Arial" panose="020B0604020202020204" pitchFamily="34" charset="0"/>
              </a:rPr>
              <a:t>Post updated CE-QUAL-W2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6- CE-QUAL-W2 v5.0 final version with documentation </a:t>
            </a:r>
          </a:p>
        </p:txBody>
      </p:sp>
    </p:spTree>
    <p:extLst>
      <p:ext uri="{BB962C8B-B14F-4D97-AF65-F5344CB8AC3E}">
        <p14:creationId xmlns:p14="http://schemas.microsoft.com/office/powerpoint/2010/main" val="116063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572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Project Planning</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Team meetings &amp; conference calls</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Reporting</a:t>
            </a:r>
            <a:r>
              <a:rPr lang="en-US" kern="1200" dirty="0">
                <a:solidFill>
                  <a:sysClr val="windowText" lastClr="000000"/>
                </a:solidFill>
                <a:latin typeface="Arial" pitchFamily="34" charset="0"/>
                <a:cs typeface="Arial" pitchFamily="34" charset="0"/>
              </a:rPr>
              <a:t>  </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Field Work Coordination</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Coordination with NWD (Kathryn Tackley, Dan Turner, Alexis Mills, and Norm Buccola)</a:t>
            </a:r>
          </a:p>
        </p:txBody>
      </p:sp>
    </p:spTree>
    <p:extLst>
      <p:ext uri="{BB962C8B-B14F-4D97-AF65-F5344CB8AC3E}">
        <p14:creationId xmlns:p14="http://schemas.microsoft.com/office/powerpoint/2010/main" val="91158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72058435"/>
              </p:ext>
            </p:extLst>
          </p:nvPr>
        </p:nvGraphicFramePr>
        <p:xfrm>
          <a:off x="457200" y="1524000"/>
          <a:ext cx="8229600" cy="395224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CE-QUAL-W2 Version 4.3</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CE-QUAL-W2 Version 5.0 Alpha</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r>
                        <a:rPr lang="en-US" dirty="0">
                          <a:latin typeface="Arial" panose="020B0604020202020204" pitchFamily="34" charset="0"/>
                          <a:cs typeface="Arial" panose="020B0604020202020204" pitchFamily="34" charset="0"/>
                        </a:rPr>
                        <a:t>4. CE-QUAL-W2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
        <p:nvSpPr>
          <p:cNvPr id="6" name="TextBox 5"/>
          <p:cNvSpPr txBox="1"/>
          <p:nvPr/>
        </p:nvSpPr>
        <p:spPr>
          <a:xfrm>
            <a:off x="457200" y="5822345"/>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spTree>
    <p:extLst>
      <p:ext uri="{BB962C8B-B14F-4D97-AF65-F5344CB8AC3E}">
        <p14:creationId xmlns:p14="http://schemas.microsoft.com/office/powerpoint/2010/main" val="2842433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88364218"/>
              </p:ext>
            </p:extLst>
          </p:nvPr>
        </p:nvGraphicFramePr>
        <p:xfrm>
          <a:off x="457200" y="1536469"/>
          <a:ext cx="8229600" cy="348996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CE-QUAL-W2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CE-QUAL-W2 Version 5.0 Final </a:t>
                      </a:r>
                    </a:p>
                    <a:p>
                      <a:r>
                        <a:rPr lang="en-US" dirty="0">
                          <a:latin typeface="Arial" panose="020B0604020202020204" pitchFamily="34" charset="0"/>
                          <a:cs typeface="Arial" panose="020B0604020202020204" pitchFamily="34" charset="0"/>
                        </a:rPr>
                        <a:t>6b. User's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Webinar </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
        <p:nvSpPr>
          <p:cNvPr id="6" name="TextBox 5"/>
          <p:cNvSpPr txBox="1"/>
          <p:nvPr/>
        </p:nvSpPr>
        <p:spPr>
          <a:xfrm>
            <a:off x="457200" y="6019800"/>
            <a:ext cx="6858000" cy="338554"/>
          </a:xfrm>
          <a:prstGeom prst="rect">
            <a:avLst/>
          </a:prstGeom>
          <a:noFill/>
        </p:spPr>
        <p:txBody>
          <a:bodyPr wrap="square" rtlCol="0">
            <a:spAutoFit/>
          </a:bodyPr>
          <a:lstStyle/>
          <a:p>
            <a:r>
              <a:rPr lang="en-US" sz="1600" baseline="30000" dirty="0"/>
              <a:t>1</a:t>
            </a:r>
            <a:r>
              <a:rPr lang="en-US" sz="1600" dirty="0"/>
              <a:t> As per work unit documentation</a:t>
            </a:r>
          </a:p>
        </p:txBody>
      </p:sp>
    </p:spTree>
    <p:extLst>
      <p:ext uri="{BB962C8B-B14F-4D97-AF65-F5344CB8AC3E}">
        <p14:creationId xmlns:p14="http://schemas.microsoft.com/office/powerpoint/2010/main" val="4252965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2575233282"/>
              </p:ext>
            </p:extLst>
          </p:nvPr>
        </p:nvGraphicFramePr>
        <p:xfrm>
          <a:off x="462742" y="1528156"/>
          <a:ext cx="8229600" cy="2240280"/>
        </p:xfrm>
        <a:graphic>
          <a:graphicData uri="http://schemas.openxmlformats.org/drawingml/2006/table">
            <a:tbl>
              <a:tblPr firstRow="1" bandRow="1">
                <a:tableStyleId>{5C22544A-7EE6-4342-B048-85BDC9FD1C3A}</a:tableStyleId>
              </a:tblPr>
              <a:tblGrid>
                <a:gridCol w="6972938">
                  <a:extLst>
                    <a:ext uri="{9D8B030D-6E8A-4147-A177-3AD203B41FA5}">
                      <a16:colId xmlns:a16="http://schemas.microsoft.com/office/drawing/2014/main" val="20000"/>
                    </a:ext>
                  </a:extLst>
                </a:gridCol>
                <a:gridCol w="1256662">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1. Recruited and hired two team members at EL-EPW with excellent software development skills (Kervi Ramos and John Kucharski)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2. Recruited computer scientist at EL-EPW, to be hired in Q1/FY21</a:t>
                      </a:r>
                    </a:p>
                  </a:txBody>
                  <a:tcPr>
                    <a:noFill/>
                  </a:tcPr>
                </a:tc>
                <a:tc>
                  <a:txBody>
                    <a:bodyPr/>
                    <a:lstStyle/>
                    <a:p>
                      <a:pPr algn="ctr"/>
                      <a:r>
                        <a:rPr lang="en-US" dirty="0">
                          <a:solidFill>
                            <a:srgbClr val="00B050"/>
                          </a:solidFill>
                          <a:latin typeface="Arial" panose="020B0604020202020204" pitchFamily="34" charset="0"/>
                          <a:cs typeface="Arial" panose="020B0604020202020204" pitchFamily="34" charset="0"/>
                        </a:rPr>
                        <a:t>Q3/FY20</a:t>
                      </a:r>
                    </a:p>
                    <a:p>
                      <a:pPr algn="ctr"/>
                      <a:endParaRPr lang="en-US" dirty="0">
                        <a:solidFill>
                          <a:srgbClr val="00B050"/>
                        </a:solidFill>
                        <a:latin typeface="Arial" panose="020B0604020202020204" pitchFamily="34" charset="0"/>
                        <a:cs typeface="Arial" panose="020B0604020202020204" pitchFamily="34" charset="0"/>
                      </a:endParaRPr>
                    </a:p>
                    <a:p>
                      <a:pPr algn="ctr"/>
                      <a:r>
                        <a:rPr lang="en-US" dirty="0">
                          <a:solidFill>
                            <a:srgbClr val="00B050"/>
                          </a:solidFill>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1</a:t>
            </a:r>
            <a:endParaRPr lang="en-US" sz="1600" dirty="0">
              <a:solidFill>
                <a:srgbClr val="FF0000"/>
              </a:solidFill>
            </a:endParaRPr>
          </a:p>
        </p:txBody>
      </p:sp>
      <p:sp>
        <p:nvSpPr>
          <p:cNvPr id="3" name="Content Placeholder 2"/>
          <p:cNvSpPr>
            <a:spLocks noGrp="1"/>
          </p:cNvSpPr>
          <p:nvPr>
            <p:ph idx="1"/>
          </p:nvPr>
        </p:nvSpPr>
        <p:spPr>
          <a:xfrm>
            <a:off x="457200" y="1524000"/>
            <a:ext cx="8229600" cy="1255728"/>
          </a:xfrm>
        </p:spPr>
        <p:txBody>
          <a:bodyPr wrap="square">
            <a:spAutoFit/>
          </a:bodyPr>
          <a:lstStyle/>
          <a:p>
            <a:pPr>
              <a:buNone/>
            </a:pPr>
            <a:r>
              <a:rPr lang="en-US" sz="1800" dirty="0">
                <a:latin typeface="Arial" pitchFamily="34" charset="0"/>
                <a:cs typeface="Arial" pitchFamily="34" charset="0"/>
              </a:rPr>
              <a:t>Description: Developed prototype input and output specification. Developed user interface that reads and writes the new JSON-formatted control and bathymetry files.</a:t>
            </a:r>
          </a:p>
          <a:p>
            <a:pPr>
              <a:buNone/>
            </a:pPr>
            <a:r>
              <a:rPr lang="en-US" sz="1800" dirty="0">
                <a:latin typeface="Arial" pitchFamily="34" charset="0"/>
                <a:cs typeface="Arial" pitchFamily="34" charset="0"/>
              </a:rPr>
              <a:t>Status: On time</a:t>
            </a:r>
          </a:p>
        </p:txBody>
      </p:sp>
      <p:pic>
        <p:nvPicPr>
          <p:cNvPr id="9" name="Picture 8">
            <a:extLst>
              <a:ext uri="{FF2B5EF4-FFF2-40B4-BE49-F238E27FC236}">
                <a16:creationId xmlns:a16="http://schemas.microsoft.com/office/drawing/2014/main" id="{45046E88-96D6-6246-9510-A6F7131810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253" y="2743201"/>
            <a:ext cx="3995547" cy="3581398"/>
          </a:xfrm>
          <a:prstGeom prst="rect">
            <a:avLst/>
          </a:prstGeom>
          <a:ln w="3175">
            <a:solidFill>
              <a:schemeClr val="bg2">
                <a:alpha val="72000"/>
              </a:schemeClr>
            </a:solidFill>
          </a:ln>
          <a:effectLst>
            <a:outerShdw blurRad="50800" dist="38100" dir="2700000" algn="tl" rotWithShape="0">
              <a:prstClr val="black">
                <a:alpha val="40000"/>
              </a:prstClr>
            </a:outerShdw>
          </a:effectLst>
        </p:spPr>
      </p:pic>
      <p:pic>
        <p:nvPicPr>
          <p:cNvPr id="11" name="Picture 10">
            <a:extLst>
              <a:ext uri="{FF2B5EF4-FFF2-40B4-BE49-F238E27FC236}">
                <a16:creationId xmlns:a16="http://schemas.microsoft.com/office/drawing/2014/main" id="{2DBBD9FD-E858-CF47-8782-D8CFAB7F7C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053" y="2743202"/>
            <a:ext cx="3995547" cy="3581398"/>
          </a:xfrm>
          <a:prstGeom prst="rect">
            <a:avLst/>
          </a:prstGeom>
          <a:ln w="3175">
            <a:solidFill>
              <a:schemeClr val="bg2">
                <a:alpha val="72000"/>
              </a:schemeClr>
            </a:solidFill>
          </a:ln>
          <a:effectLst>
            <a:outerShdw blurRad="50800" dist="38100" dir="2700000" algn="tl" rotWithShape="0">
              <a:prstClr val="black">
                <a:alpha val="40000"/>
              </a:prst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2</a:t>
            </a:r>
            <a:endParaRPr lang="en-US" sz="16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Developed prototype framework, Jupyter UI, &amp; WQ plotting tools</a:t>
            </a:r>
          </a:p>
          <a:p>
            <a:pPr>
              <a:buNone/>
            </a:pPr>
            <a:r>
              <a:rPr lang="en-US" sz="1800" dirty="0">
                <a:latin typeface="Arial" pitchFamily="34" charset="0"/>
                <a:cs typeface="Arial" pitchFamily="34" charset="0"/>
              </a:rPr>
              <a:t>Status: On time</a:t>
            </a:r>
          </a:p>
        </p:txBody>
      </p:sp>
      <p:pic>
        <p:nvPicPr>
          <p:cNvPr id="5" name="Picture 4">
            <a:extLst>
              <a:ext uri="{FF2B5EF4-FFF2-40B4-BE49-F238E27FC236}">
                <a16:creationId xmlns:a16="http://schemas.microsoft.com/office/drawing/2014/main" id="{10ABEF7F-B753-A246-8FEB-9FABBF18D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2266816"/>
            <a:ext cx="7620001" cy="4266891"/>
          </a:xfrm>
          <a:prstGeom prst="rect">
            <a:avLst/>
          </a:prstGeom>
          <a:ln w="3175">
            <a:solidFill>
              <a:schemeClr val="bg2">
                <a:alpha val="72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14908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2</a:t>
            </a:r>
            <a:endParaRPr lang="en-US" sz="1600" dirty="0">
              <a:solidFill>
                <a:srgbClr val="FF0000"/>
              </a:solidFill>
            </a:endParaRPr>
          </a:p>
        </p:txBody>
      </p:sp>
      <p:sp>
        <p:nvSpPr>
          <p:cNvPr id="3" name="Content Placeholder 2"/>
          <p:cNvSpPr>
            <a:spLocks noGrp="1"/>
          </p:cNvSpPr>
          <p:nvPr>
            <p:ph idx="1"/>
          </p:nvPr>
        </p:nvSpPr>
        <p:spPr>
          <a:xfrm>
            <a:off x="479367" y="1524000"/>
            <a:ext cx="8207433" cy="701731"/>
          </a:xfrm>
        </p:spPr>
        <p:txBody>
          <a:bodyPr wrap="square">
            <a:spAutoFit/>
          </a:bodyPr>
          <a:lstStyle/>
          <a:p>
            <a:pPr>
              <a:buNone/>
            </a:pPr>
            <a:r>
              <a:rPr lang="en-US" sz="1800" dirty="0">
                <a:latin typeface="Arial" pitchFamily="34" charset="0"/>
                <a:cs typeface="Arial" pitchFamily="34" charset="0"/>
              </a:rPr>
              <a:t>Description: Developed prototype framework, Jupyter UI, &amp; WQ plotting tools</a:t>
            </a:r>
          </a:p>
          <a:p>
            <a:pPr>
              <a:buNone/>
            </a:pPr>
            <a:r>
              <a:rPr lang="en-US" sz="1800" dirty="0">
                <a:latin typeface="Arial" pitchFamily="34" charset="0"/>
                <a:cs typeface="Arial" pitchFamily="34" charset="0"/>
              </a:rPr>
              <a:t>Status: On time</a:t>
            </a:r>
          </a:p>
        </p:txBody>
      </p:sp>
      <p:pic>
        <p:nvPicPr>
          <p:cNvPr id="10" name="Picture 9">
            <a:extLst>
              <a:ext uri="{FF2B5EF4-FFF2-40B4-BE49-F238E27FC236}">
                <a16:creationId xmlns:a16="http://schemas.microsoft.com/office/drawing/2014/main" id="{DB43E574-4C8A-C74B-AB25-57276E3D82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 y="2438399"/>
            <a:ext cx="5503333" cy="3810000"/>
          </a:xfrm>
          <a:prstGeom prst="rect">
            <a:avLst/>
          </a:prstGeom>
          <a:ln w="3175">
            <a:solidFill>
              <a:schemeClr val="bg2">
                <a:alpha val="72000"/>
              </a:schemeClr>
            </a:solidFill>
          </a:ln>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956117F1-AA04-784E-845E-451A29C619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2286000"/>
            <a:ext cx="4572000" cy="3680012"/>
          </a:xfrm>
          <a:prstGeom prst="rect">
            <a:avLst/>
          </a:prstGeom>
          <a:solidFill>
            <a:schemeClr val="bg1"/>
          </a:solidFill>
          <a:ln w="3175">
            <a:solidFill>
              <a:schemeClr val="bg2">
                <a:alpha val="72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794963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5" name="Content Placeholder 4"/>
          <p:cNvSpPr>
            <a:spLocks noGrp="1"/>
          </p:cNvSpPr>
          <p:nvPr>
            <p:ph sz="half" idx="1"/>
          </p:nvPr>
        </p:nvSpPr>
        <p:spPr>
          <a:xfrm>
            <a:off x="481444" y="1524000"/>
            <a:ext cx="4090555" cy="3699474"/>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7" name="Content Placeholder 4"/>
          <p:cNvSpPr txBox="1">
            <a:spLocks/>
          </p:cNvSpPr>
          <p:nvPr/>
        </p:nvSpPr>
        <p:spPr bwMode="auto">
          <a:xfrm>
            <a:off x="4572000" y="1521797"/>
            <a:ext cx="4114800" cy="4955203"/>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CESU awarded to Portland State University (PSU) with funding for FY21 development</a:t>
            </a:r>
          </a:p>
          <a:p>
            <a:pPr lvl="1"/>
            <a:r>
              <a:rPr lang="en-US" kern="0" dirty="0">
                <a:latin typeface="Arial" panose="020B0604020202020204" pitchFamily="34" charset="0"/>
                <a:cs typeface="Arial" panose="020B0604020202020204" pitchFamily="34" charset="0"/>
              </a:rPr>
              <a:t>LimnoTech R&amp;D IDIQ awarded with task order for WQ model development</a:t>
            </a:r>
          </a:p>
        </p:txBody>
      </p:sp>
    </p:spTree>
    <p:extLst>
      <p:ext uri="{BB962C8B-B14F-4D97-AF65-F5344CB8AC3E}">
        <p14:creationId xmlns:p14="http://schemas.microsoft.com/office/powerpoint/2010/main" val="2571812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40701"/>
            <a:ext cx="8229600" cy="5012499"/>
          </a:xfrm>
        </p:spPr>
        <p:txBody>
          <a:bodyPr/>
          <a:lstStyle/>
          <a:p>
            <a:pPr marL="0" indent="0">
              <a:spcBef>
                <a:spcPct val="0"/>
              </a:spcBef>
              <a:spcAft>
                <a:spcPts val="600"/>
              </a:spcAft>
              <a:buNone/>
            </a:pPr>
            <a:r>
              <a:rPr lang="en-US" sz="2000" kern="1200" dirty="0">
                <a:latin typeface="Arial" panose="020B0604020202020204" pitchFamily="34" charset="0"/>
                <a:cs typeface="Arial" panose="020B0604020202020204" pitchFamily="34" charset="0"/>
              </a:rPr>
              <a:t>This work unit was developed in response to SON ENV 1174, “Development of New Capabilities and Enhancements to the USACE Two-Dimensional Reservoir Water Quality Model (CE-QUAL-W2),” presented to the 2018 ERARG and to address SON ENV 1550, “Two-Dimensional Water Quality Capabilities for Reservoir Operations Decision-Making,” presented to the 2020 ERARG.</a:t>
            </a:r>
          </a:p>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Upgrade CE-QUAL-W2 to incorporate the latest water quality modeling R&amp;D at ERDC </a:t>
            </a:r>
          </a:p>
          <a:p>
            <a:pPr lvl="0"/>
            <a:r>
              <a:rPr lang="en-US" sz="2000" dirty="0">
                <a:latin typeface="Arial" panose="020B0604020202020204" pitchFamily="34" charset="0"/>
                <a:cs typeface="Arial" panose="020B0604020202020204" pitchFamily="34" charset="0"/>
              </a:rPr>
              <a:t>Restructure current CE-QUAL-W2 model source code to use robust data storage file formats that adhere to widely-supported modern standards, e.g., HDF5 and JSON, enabling seamless linkage with other models, e.g., HEC-RAS and HEC-ResSim, improving multi-model system reliability and reducing maintenance cost of software, models, and linked modeling systems. </a:t>
            </a:r>
            <a:endParaRPr lang="en-US" sz="2000" b="1"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600" kern="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sz="3200" dirty="0"/>
              <a:t>Summary</a:t>
            </a:r>
            <a:br>
              <a:rPr lang="en-US" dirty="0"/>
            </a:br>
            <a:endParaRPr lang="en-US" sz="1600" dirty="0">
              <a:solidFill>
                <a:srgbClr val="FF0000"/>
              </a:solidFill>
            </a:endParaRPr>
          </a:p>
        </p:txBody>
      </p:sp>
      <p:sp>
        <p:nvSpPr>
          <p:cNvPr id="4" name="Content Placeholder 3"/>
          <p:cNvSpPr>
            <a:spLocks noGrp="1"/>
          </p:cNvSpPr>
          <p:nvPr>
            <p:ph idx="1"/>
          </p:nvPr>
        </p:nvSpPr>
        <p:spPr>
          <a:xfrm>
            <a:off x="457200" y="1981200"/>
            <a:ext cx="8229600" cy="4114800"/>
          </a:xfrm>
        </p:spPr>
        <p:txBody>
          <a:bodyPr/>
          <a:lstStyle/>
          <a:p>
            <a:r>
              <a:rPr lang="en-US" sz="2800" dirty="0">
                <a:latin typeface="Arial" panose="020B0604020202020204" pitchFamily="34" charset="0"/>
                <a:cs typeface="Arial" panose="020B0604020202020204" pitchFamily="34" charset="0"/>
              </a:rPr>
              <a:t>Designed input and output file specification</a:t>
            </a:r>
          </a:p>
          <a:p>
            <a:r>
              <a:rPr lang="en-US" sz="2800" dirty="0">
                <a:latin typeface="Arial" panose="020B0604020202020204" pitchFamily="34" charset="0"/>
                <a:cs typeface="Arial" panose="020B0604020202020204" pitchFamily="34" charset="0"/>
              </a:rPr>
              <a:t>Developed prototype framework in Python</a:t>
            </a:r>
          </a:p>
          <a:p>
            <a:r>
              <a:rPr lang="en-US" sz="2800" dirty="0">
                <a:latin typeface="Arial" panose="020B0604020202020204" pitchFamily="34" charset="0"/>
                <a:cs typeface="Arial" panose="020B0604020202020204" pitchFamily="34" charset="0"/>
              </a:rPr>
              <a:t>Implemented JSON specification for control and bathymetry</a:t>
            </a:r>
          </a:p>
          <a:p>
            <a:r>
              <a:rPr lang="en-US" sz="2800" dirty="0">
                <a:latin typeface="Arial" panose="020B0604020202020204" pitchFamily="34" charset="0"/>
                <a:cs typeface="Arial" panose="020B0604020202020204" pitchFamily="34" charset="0"/>
              </a:rPr>
              <a:t>Developed a JavaScript user interface (UI) for the control and bathymetry input files</a:t>
            </a:r>
          </a:p>
          <a:p>
            <a:r>
              <a:rPr lang="en-US" sz="2800" dirty="0">
                <a:latin typeface="Arial" panose="020B0604020202020204" pitchFamily="34" charset="0"/>
                <a:cs typeface="Arial" panose="020B0604020202020204" pitchFamily="34" charset="0"/>
              </a:rPr>
              <a:t>Developed prototype time series plotting library</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621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24000"/>
            <a:ext cx="7924800" cy="5105400"/>
          </a:xfrm>
        </p:spPr>
        <p:txBody>
          <a:bodyPr/>
          <a:lstStyle/>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 continued:</a:t>
            </a:r>
          </a:p>
          <a:p>
            <a:pPr lvl="0">
              <a:buFont typeface="Arial" panose="020B0604020202020204" pitchFamily="34" charset="0"/>
              <a:buChar char="•"/>
            </a:pPr>
            <a:r>
              <a:rPr lang="en-US" sz="2000" dirty="0">
                <a:latin typeface="Arial" panose="020B0604020202020204" pitchFamily="34" charset="0"/>
                <a:cs typeface="Arial" panose="020B0604020202020204" pitchFamily="34" charset="0"/>
              </a:rPr>
              <a:t>Decouple the WQ component from hydrodynamics in the current version of CE-QUAL-W2, allowing water quality simulations to run multiple times with the same hydrodynamic results, eliminating costly repeated hydrodynamic computations </a:t>
            </a:r>
          </a:p>
          <a:p>
            <a:pPr lvl="0"/>
            <a:r>
              <a:rPr lang="en-US" sz="2000" dirty="0">
                <a:latin typeface="Arial" panose="020B0604020202020204" pitchFamily="34" charset="0"/>
                <a:cs typeface="Arial" panose="020B0604020202020204" pitchFamily="34" charset="0"/>
              </a:rPr>
              <a:t>Update the technical reference manual and user’s manual </a:t>
            </a:r>
          </a:p>
          <a:p>
            <a:pPr lvl="0"/>
            <a:r>
              <a:rPr lang="en-US" sz="2000" dirty="0">
                <a:latin typeface="Arial" panose="020B0604020202020204" pitchFamily="34" charset="0"/>
                <a:cs typeface="Arial" panose="020B0604020202020204" pitchFamily="34" charset="0"/>
              </a:rPr>
              <a:t>Release comprehensive version of CE-QUAL-W2, reviewed by ERDC experts</a:t>
            </a:r>
          </a:p>
          <a:p>
            <a:pPr>
              <a:spcBef>
                <a:spcPct val="0"/>
              </a:spcBef>
              <a:spcAft>
                <a:spcPts val="600"/>
              </a:spcAft>
              <a:buFont typeface="Arial" panose="020B0604020202020204" pitchFamily="34" charset="0"/>
              <a:buChar char="•"/>
            </a:pPr>
            <a:endParaRPr lang="en-US" sz="2000" kern="1200" dirty="0">
              <a:latin typeface="Arial" panose="020B0604020202020204" pitchFamily="34" charset="0"/>
              <a:cs typeface="Arial" panose="020B0604020202020204" pitchFamily="34" charset="0"/>
            </a:endParaRPr>
          </a:p>
          <a:p>
            <a:pPr>
              <a:spcBef>
                <a:spcPct val="0"/>
              </a:spcBef>
              <a:spcAft>
                <a:spcPts val="600"/>
              </a:spcAft>
              <a:buFont typeface="Arial" panose="020B0604020202020204" pitchFamily="34" charset="0"/>
              <a:buChar char="•"/>
            </a:pPr>
            <a:endParaRPr lang="en-US" sz="1600" kern="12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D204D5F5-232C-CE4C-A7AC-D228B1F8AE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4072445"/>
            <a:ext cx="4000500" cy="2452981"/>
          </a:xfrm>
          <a:prstGeom prst="rect">
            <a:avLst/>
          </a:prstGeom>
        </p:spPr>
      </p:pic>
    </p:spTree>
    <p:extLst>
      <p:ext uri="{BB962C8B-B14F-4D97-AF65-F5344CB8AC3E}">
        <p14:creationId xmlns:p14="http://schemas.microsoft.com/office/powerpoint/2010/main" val="914157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Benefits</a:t>
            </a:r>
            <a:br>
              <a:rPr lang="en-US" dirty="0"/>
            </a:br>
            <a:endParaRPr lang="en-US" sz="1600" dirty="0">
              <a:solidFill>
                <a:srgbClr val="FF0000"/>
              </a:solidFill>
            </a:endParaRPr>
          </a:p>
        </p:txBody>
      </p:sp>
      <p:sp>
        <p:nvSpPr>
          <p:cNvPr id="5" name="Content Placeholder 4"/>
          <p:cNvSpPr>
            <a:spLocks noGrp="1"/>
          </p:cNvSpPr>
          <p:nvPr>
            <p:ph idx="1"/>
          </p:nvPr>
        </p:nvSpPr>
        <p:spPr>
          <a:xfrm>
            <a:off x="462776" y="1531434"/>
            <a:ext cx="8224024" cy="5105400"/>
          </a:xfrm>
        </p:spPr>
        <p:txBody>
          <a:bodyPr/>
          <a:lstStyle/>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The updated CE-QUAL-W2 model will support the Corps’ high priority need for environmental assessment, restoration, and management. </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endParaRPr lang="en-US" sz="1400" dirty="0">
              <a:latin typeface="Arial" panose="020B0604020202020204" pitchFamily="34" charset="0"/>
              <a:cs typeface="Arial" panose="020B0604020202020204" pitchFamily="34" charset="0"/>
            </a:endParaRP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1800" dirty="0">
                <a:latin typeface="Arial" panose="020B0604020202020204" pitchFamily="34" charset="0"/>
                <a:cs typeface="Arial" panose="020B0604020202020204" pitchFamily="34" charset="0"/>
              </a:rPr>
              <a:t>The new file formats improve model robustness and facilitate linking W2 models with other models.</a:t>
            </a:r>
          </a:p>
          <a:p>
            <a:pPr marL="0" indent="0">
              <a:buNone/>
            </a:pPr>
            <a:br>
              <a:rPr lang="en-US" sz="1600" dirty="0"/>
            </a:br>
            <a:endParaRPr lang="en-US" sz="1600" dirty="0"/>
          </a:p>
          <a:p>
            <a:endParaRPr lang="en-US" sz="16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pPr marL="0" indent="0">
              <a:buNone/>
            </a:pP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47611"/>
            <a:ext cx="82296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CE-QUAL-W2 model maintained by PSU</a:t>
            </a:r>
          </a:p>
          <a:p>
            <a:pPr lvl="1"/>
            <a:r>
              <a:rPr lang="en-US" dirty="0">
                <a:latin typeface="Arial" panose="020B0604020202020204" pitchFamily="34" charset="0"/>
                <a:cs typeface="Arial" panose="020B0604020202020204" pitchFamily="34" charset="0"/>
              </a:rPr>
              <a:t>Develop full carbon cycle with nitrogen and phosphorous cycles and integrate into previous version of W2 at ERDC</a:t>
            </a:r>
          </a:p>
          <a:p>
            <a:pPr lvl="1"/>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r>
              <a:rPr lang="en-US" dirty="0">
                <a:latin typeface="Arial" panose="020B0604020202020204" pitchFamily="34" charset="0"/>
                <a:cs typeface="Arial" panose="020B0604020202020204" pitchFamily="34" charset="0"/>
              </a:rPr>
              <a:t>Develop sediment diagenesis module, include into the previous version, and merge into updated version for further testing and validation</a:t>
            </a:r>
          </a:p>
          <a:p>
            <a:pPr lvl="1"/>
            <a:r>
              <a:rPr lang="en-US" dirty="0">
                <a:latin typeface="Arial" panose="020B0604020202020204" pitchFamily="34" charset="0"/>
                <a:cs typeface="Arial" panose="020B0604020202020204" pitchFamily="34" charset="0"/>
              </a:rPr>
              <a:t>Incorporate final sediment diagenesis module into release version</a:t>
            </a:r>
          </a:p>
          <a:p>
            <a:pPr lvl="1"/>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1: 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39A57-D805-F146-8037-2557A2EC32CF}"/>
              </a:ext>
            </a:extLst>
          </p:cNvPr>
          <p:cNvSpPr>
            <a:spLocks noGrp="1"/>
          </p:cNvSpPr>
          <p:nvPr>
            <p:ph type="title"/>
          </p:nvPr>
        </p:nvSpPr>
        <p:spPr/>
        <p:txBody>
          <a:bodyPr/>
          <a:lstStyle/>
          <a:p>
            <a:r>
              <a:rPr lang="en-US" dirty="0"/>
              <a:t>Approach</a:t>
            </a:r>
          </a:p>
        </p:txBody>
      </p:sp>
      <p:pic>
        <p:nvPicPr>
          <p:cNvPr id="4" name="Picture">
            <a:extLst>
              <a:ext uri="{FF2B5EF4-FFF2-40B4-BE49-F238E27FC236}">
                <a16:creationId xmlns:a16="http://schemas.microsoft.com/office/drawing/2014/main" id="{EFC0C38E-D869-3741-834B-C0C13DA6F85E}"/>
              </a:ext>
            </a:extLst>
          </p:cNvPr>
          <p:cNvPicPr>
            <a:picLocks noGrp="1"/>
          </p:cNvPicPr>
          <p:nvPr>
            <p:ph idx="1"/>
          </p:nvPr>
        </p:nvPicPr>
        <p:blipFill>
          <a:blip r:embed="rId2"/>
          <a:stretch>
            <a:fillRect/>
          </a:stretch>
        </p:blipFill>
        <p:spPr bwMode="auto">
          <a:xfrm>
            <a:off x="609600" y="1524000"/>
            <a:ext cx="8001000" cy="5029200"/>
          </a:xfrm>
          <a:prstGeom prst="rect">
            <a:avLst/>
          </a:prstGeom>
          <a:noFill/>
          <a:ln w="9525">
            <a:noFill/>
            <a:headEnd/>
            <a:tailEnd/>
          </a:ln>
        </p:spPr>
      </p:pic>
      <p:sp>
        <p:nvSpPr>
          <p:cNvPr id="3" name="TextBox 2">
            <a:extLst>
              <a:ext uri="{FF2B5EF4-FFF2-40B4-BE49-F238E27FC236}">
                <a16:creationId xmlns:a16="http://schemas.microsoft.com/office/drawing/2014/main" id="{8324212F-2CD1-4047-A894-7C8DEA118230}"/>
              </a:ext>
            </a:extLst>
          </p:cNvPr>
          <p:cNvSpPr txBox="1"/>
          <p:nvPr/>
        </p:nvSpPr>
        <p:spPr>
          <a:xfrm>
            <a:off x="734237" y="1524000"/>
            <a:ext cx="1818318" cy="400110"/>
          </a:xfrm>
          <a:prstGeom prst="rect">
            <a:avLst/>
          </a:prstGeom>
          <a:noFill/>
        </p:spPr>
        <p:txBody>
          <a:bodyPr wrap="none" rtlCol="0">
            <a:spAutoFit/>
          </a:bodyPr>
          <a:lstStyle/>
          <a:p>
            <a:r>
              <a:rPr lang="en-US" b="1" dirty="0"/>
              <a:t>Task 1 Figure</a:t>
            </a:r>
          </a:p>
        </p:txBody>
      </p:sp>
    </p:spTree>
    <p:extLst>
      <p:ext uri="{BB962C8B-B14F-4D97-AF65-F5344CB8AC3E}">
        <p14:creationId xmlns:p14="http://schemas.microsoft.com/office/powerpoint/2010/main" val="3759556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r>
              <a:rPr lang="en-US" dirty="0">
                <a:latin typeface="Arial" panose="020B0604020202020204" pitchFamily="34" charset="0"/>
                <a:cs typeface="Arial" panose="020B0604020202020204" pitchFamily="34" charset="0"/>
              </a:rPr>
              <a:t>Transition to a modern format, such as HDF5 and JSON, to create a reliable, robust storage system that can be easily validated</a:t>
            </a:r>
          </a:p>
          <a:p>
            <a:pPr lvl="1"/>
            <a:r>
              <a:rPr lang="en-US" dirty="0">
                <a:latin typeface="Arial" panose="020B0604020202020204" pitchFamily="34" charset="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latin typeface="Arial" panose="020B0604020202020204" pitchFamily="34" charset="0"/>
                <a:cs typeface="Arial" panose="020B0604020202020204" pitchFamily="34" charset="0"/>
              </a:rPr>
              <a:t>Consolidate input datasets into a single file system, allowing users to easily examine input parameters and boundary conditions</a:t>
            </a:r>
          </a:p>
          <a:p>
            <a:pPr lvl="1"/>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2: Upgrade W2 Model Input and Output  </a:t>
            </a:r>
          </a:p>
        </p:txBody>
      </p:sp>
    </p:spTree>
    <p:extLst>
      <p:ext uri="{BB962C8B-B14F-4D97-AF65-F5344CB8AC3E}">
        <p14:creationId xmlns:p14="http://schemas.microsoft.com/office/powerpoint/2010/main" val="90989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72440" y="1940100"/>
            <a:ext cx="8205388" cy="4476690"/>
          </a:xfrm>
          <a:noFill/>
        </p:spPr>
        <p:txBody>
          <a:bodyPr/>
          <a:lstStyle/>
          <a:p>
            <a:r>
              <a:rPr lang="en-US" sz="2000" dirty="0">
                <a:latin typeface="Arial" panose="020B0604020202020204" pitchFamily="34" charset="0"/>
                <a:cs typeface="Arial" panose="020B0604020202020204" pitchFamily="34" charset="0"/>
              </a:rPr>
              <a:t>Develop a framework, using Python, to link CE-QUAL-W2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81412" y="1517591"/>
            <a:ext cx="8205387" cy="400110"/>
          </a:xfrm>
          <a:prstGeom prst="rect">
            <a:avLst/>
          </a:prstGeom>
          <a:noFill/>
        </p:spPr>
        <p:txBody>
          <a:bodyPr wrap="square" rtlCol="0">
            <a:spAutoFit/>
          </a:bodyPr>
          <a:lstStyle/>
          <a:p>
            <a:r>
              <a:rPr lang="en-US" b="1" dirty="0"/>
              <a:t>Task 3: Create Python/Jupyter Model Framework</a:t>
            </a:r>
          </a:p>
        </p:txBody>
      </p:sp>
    </p:spTree>
    <p:extLst>
      <p:ext uri="{BB962C8B-B14F-4D97-AF65-F5344CB8AC3E}">
        <p14:creationId xmlns:p14="http://schemas.microsoft.com/office/powerpoint/2010/main" val="74694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2966" y="192411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4:</a:t>
            </a:r>
            <a:r>
              <a:rPr lang="en-US" dirty="0"/>
              <a:t> </a:t>
            </a:r>
            <a:r>
              <a:rPr lang="en-US" b="1" dirty="0"/>
              <a:t>Develop Reservoir Operations Capabilities </a:t>
            </a:r>
          </a:p>
        </p:txBody>
      </p:sp>
      <p:sp>
        <p:nvSpPr>
          <p:cNvPr id="3" name="Rectangle 2">
            <a:extLst>
              <a:ext uri="{FF2B5EF4-FFF2-40B4-BE49-F238E27FC236}">
                <a16:creationId xmlns:a16="http://schemas.microsoft.com/office/drawing/2014/main" id="{31125847-84A7-114A-9E89-CA2B72328FF6}"/>
              </a:ext>
            </a:extLst>
          </p:cNvPr>
          <p:cNvSpPr/>
          <p:nvPr/>
        </p:nvSpPr>
        <p:spPr>
          <a:xfrm>
            <a:off x="2286000" y="3075057"/>
            <a:ext cx="4572000" cy="400110"/>
          </a:xfrm>
          <a:prstGeom prst="rect">
            <a:avLst/>
          </a:prstGeom>
        </p:spPr>
        <p:txBody>
          <a:bodyPr>
            <a:spAutoFit/>
          </a:bodyPr>
          <a:lstStyle/>
          <a:p>
            <a:r>
              <a:rPr lang="en-US" dirty="0"/>
              <a:t> </a:t>
            </a:r>
          </a:p>
        </p:txBody>
      </p:sp>
    </p:spTree>
    <p:extLst>
      <p:ext uri="{BB962C8B-B14F-4D97-AF65-F5344CB8AC3E}">
        <p14:creationId xmlns:p14="http://schemas.microsoft.com/office/powerpoint/2010/main" val="280175009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15503</TotalTime>
  <Words>1993</Words>
  <Application>Microsoft Macintosh PowerPoint</Application>
  <PresentationFormat>On-screen Show (4:3)</PresentationFormat>
  <Paragraphs>243</Paragraphs>
  <Slides>20</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Times New Roman</vt:lpstr>
      <vt:lpstr>Default Design</vt:lpstr>
      <vt:lpstr>PowerPoint Presentation</vt:lpstr>
      <vt:lpstr>Project Purpose - Recap </vt:lpstr>
      <vt:lpstr>Project Purpose - Recap </vt:lpstr>
      <vt:lpstr>Benefits </vt:lpstr>
      <vt:lpstr>Approach </vt:lpstr>
      <vt:lpstr>Approach</vt:lpstr>
      <vt:lpstr>Approach </vt:lpstr>
      <vt:lpstr>Approach </vt:lpstr>
      <vt:lpstr>Approach </vt:lpstr>
      <vt:lpstr>Approach </vt:lpstr>
      <vt:lpstr>Approach </vt:lpstr>
      <vt:lpstr>Field Engagement</vt:lpstr>
      <vt:lpstr>Scheduled Products1 </vt:lpstr>
      <vt:lpstr>Scheduled Products1 </vt:lpstr>
      <vt:lpstr>Additional Products/Achievements</vt:lpstr>
      <vt:lpstr>FY 20 Accomplishment 1</vt:lpstr>
      <vt:lpstr>FY 20 Accomplishment 2</vt:lpstr>
      <vt:lpstr>FY 20 Accomplishment 2</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Steissberg, Todd E CIV USARMY CEERD-EL (USA)</cp:lastModifiedBy>
  <cp:revision>630</cp:revision>
  <dcterms:created xsi:type="dcterms:W3CDTF">2002-05-16T15:57:50Z</dcterms:created>
  <dcterms:modified xsi:type="dcterms:W3CDTF">2020-10-20T18:20:15Z</dcterms:modified>
</cp:coreProperties>
</file>

<file path=docProps/thumbnail.jpeg>
</file>